
<file path=[Content_Types].xml><?xml version="1.0" encoding="utf-8"?>
<Types xmlns="http://schemas.openxmlformats.org/package/2006/content-types">
  <Default Extension="png" ContentType="image/png"/>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6858000" cy="9144000"/>
  <p:embeddedFontLst>
    <p:embeddedFont>
      <p:font typeface="Montserrat"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false">
  <p:normalViewPr>
    <p:restoredLeft sz="15620"/>
    <p:restoredTop sz="94660"/>
  </p:normalViewPr>
  <p:slideViewPr>
    <p:cSldViewPr snapToGrid="0">
      <p:cViewPr varScale="1">
        <p:scale>
          <a:sx n="100" d="100"/>
          <a:sy n="100" d="100"/>
        </p:scale>
        <p:origin x="0" y="0"/>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1: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p11: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p12: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p13: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p14: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62"/>
        <p:cNvGrpSpPr/>
        <p:nvPr/>
      </p:nvGrpSpPr>
      <p:grpSpPr>
        <a:xfrm>
          <a:off x="0" y="0"/>
          <a:ext cx="0" cy="0"/>
          <a:chOff x="0" y="0"/>
          <a:chExt cx="0" cy="0"/>
        </a:xfrm>
      </p:grpSpPr>
      <p:sp>
        <p:nvSpPr>
          <p:cNvPr id="163" name="Google Shape;163;p1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 name="Shape 168"/>
        <p:cNvGrpSpPr/>
        <p:nvPr/>
      </p:nvGrpSpPr>
      <p:grpSpPr>
        <a:xfrm>
          <a:off x="0" y="0"/>
          <a:ext cx="0" cy="0"/>
          <a:chOff x="0" y="0"/>
          <a:chExt cx="0" cy="0"/>
        </a:xfrm>
      </p:grpSpPr>
      <p:sp>
        <p:nvSpPr>
          <p:cNvPr id="169" name="Google Shape;169;p16: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17: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p1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p1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p21: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p2: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p22: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p23: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p24: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98"/>
        <p:cNvGrpSpPr/>
        <p:nvPr/>
      </p:nvGrpSpPr>
      <p:grpSpPr>
        <a:xfrm>
          <a:off x="0" y="0"/>
          <a:ext cx="0" cy="0"/>
          <a:chOff x="0" y="0"/>
          <a:chExt cx="0" cy="0"/>
        </a:xfrm>
      </p:grpSpPr>
      <p:sp>
        <p:nvSpPr>
          <p:cNvPr id="99" name="Google Shape;99;p3: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4: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p7: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 name="Shape 120"/>
        <p:cNvGrpSpPr/>
        <p:nvPr/>
      </p:nvGrpSpPr>
      <p:grpSpPr>
        <a:xfrm>
          <a:off x="0" y="0"/>
          <a:ext cx="0" cy="0"/>
          <a:chOff x="0" y="0"/>
          <a:chExt cx="0" cy="0"/>
        </a:xfrm>
      </p:grpSpPr>
      <p:sp>
        <p:nvSpPr>
          <p:cNvPr id="121" name="Google Shape;121;p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p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e5f521247d_0_0: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2" name="Shape 12"/>
        <p:cNvGrpSpPr/>
        <p:nvPr/>
      </p:nvGrpSpPr>
      <p:grpSpPr>
        <a:xfrm>
          <a:off x="0" y="0"/>
          <a:ext cx="0" cy="0"/>
          <a:chOff x="0" y="0"/>
          <a:chExt cx="0" cy="0"/>
        </a:xfrm>
      </p:grpSpPr>
      <p:sp>
        <p:nvSpPr>
          <p:cNvPr id="13" name="Google Shape;13;p2"/>
          <p:cNvSpPr txBox="true"/>
          <p:nvPr>
            <p:ph type="title"/>
          </p:nvPr>
        </p:nvSpPr>
        <p:spPr>
          <a:xfrm>
            <a:off x="311700" y="445025"/>
            <a:ext cx="8520600" cy="5727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true"/>
          <p:nvPr>
            <p:ph type="body" idx="1"/>
          </p:nvPr>
        </p:nvSpPr>
        <p:spPr>
          <a:xfrm>
            <a:off x="311700" y="1152475"/>
            <a:ext cx="8520600" cy="3416400"/>
          </a:xfrm>
          <a:prstGeom prst="rect">
            <a:avLst/>
          </a:prstGeom>
          <a:noFill/>
          <a:ln>
            <a:noFill/>
          </a:ln>
        </p:spPr>
        <p:txBody>
          <a:bodyPr spcFirstLastPara="1" wrap="square" lIns="91425" tIns="45700" rIns="91425" bIns="45700" anchor="t" anchorCtr="false">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p:txBody>
      </p:sp>
      <p:sp>
        <p:nvSpPr>
          <p:cNvPr id="15" name="Google Shape;15;p2"/>
          <p:cNvSpPr txBox="true"/>
          <p:nvPr>
            <p:ph type="sldNum" idx="12"/>
          </p:nvPr>
        </p:nvSpPr>
        <p:spPr>
          <a:xfrm>
            <a:off x="8472458" y="4663217"/>
            <a:ext cx="548700" cy="3936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Imagen con título">
  <p:cSld name="PICTURE_WITH_CAPTION_TEXT">
    <p:spTree>
      <p:nvGrpSpPr>
        <p:cNvPr id="67" name="Shape 67"/>
        <p:cNvGrpSpPr/>
        <p:nvPr/>
      </p:nvGrpSpPr>
      <p:grpSpPr>
        <a:xfrm>
          <a:off x="0" y="0"/>
          <a:ext cx="0" cy="0"/>
          <a:chOff x="0" y="0"/>
          <a:chExt cx="0" cy="0"/>
        </a:xfrm>
      </p:grpSpPr>
      <p:sp>
        <p:nvSpPr>
          <p:cNvPr id="68" name="Google Shape;68;p11"/>
          <p:cNvSpPr txBox="true"/>
          <p:nvPr>
            <p:ph type="title"/>
          </p:nvPr>
        </p:nvSpPr>
        <p:spPr>
          <a:xfrm>
            <a:off x="1792288" y="3600450"/>
            <a:ext cx="5486400" cy="425100"/>
          </a:xfrm>
          <a:prstGeom prst="rect">
            <a:avLst/>
          </a:prstGeom>
          <a:noFill/>
          <a:ln>
            <a:noFill/>
          </a:ln>
        </p:spPr>
        <p:txBody>
          <a:bodyPr spcFirstLastPara="1" wrap="square" lIns="91425" tIns="45700" rIns="91425" bIns="45700" anchor="b" anchorCtr="false">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false">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p:txBody>
      </p:sp>
      <p:sp>
        <p:nvSpPr>
          <p:cNvPr id="70" name="Google Shape;70;p11"/>
          <p:cNvSpPr txBox="true"/>
          <p:nvPr>
            <p:ph type="body" idx="1"/>
          </p:nvPr>
        </p:nvSpPr>
        <p:spPr>
          <a:xfrm>
            <a:off x="1792288" y="4025503"/>
            <a:ext cx="5486400" cy="603600"/>
          </a:xfrm>
          <a:prstGeom prst="rect">
            <a:avLst/>
          </a:prstGeom>
          <a:noFill/>
          <a:ln>
            <a:noFill/>
          </a:ln>
        </p:spPr>
        <p:txBody>
          <a:bodyPr spcFirstLastPara="1" wrap="square" lIns="91425" tIns="45700" rIns="91425" bIns="45700" anchor="t" anchorCtr="false">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71" name="Google Shape;71;p11"/>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ítulo y texto vertical">
  <p:cSld name="VERTICAL_TEXT">
    <p:spTree>
      <p:nvGrpSpPr>
        <p:cNvPr id="74" name="Shape 74"/>
        <p:cNvGrpSpPr/>
        <p:nvPr/>
      </p:nvGrpSpPr>
      <p:grpSpPr>
        <a:xfrm>
          <a:off x="0" y="0"/>
          <a:ext cx="0" cy="0"/>
          <a:chOff x="0" y="0"/>
          <a:chExt cx="0" cy="0"/>
        </a:xfrm>
      </p:grpSpPr>
      <p:sp>
        <p:nvSpPr>
          <p:cNvPr id="75" name="Google Shape;75;p12"/>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true"/>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false">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77" name="Google Shape;77;p12"/>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Título vertical y texto">
  <p:cSld name="VERTICAL_TITLE_AND_VERTICAL_TEXT">
    <p:spTree>
      <p:nvGrpSpPr>
        <p:cNvPr id="80" name="Shape 80"/>
        <p:cNvGrpSpPr/>
        <p:nvPr/>
      </p:nvGrpSpPr>
      <p:grpSpPr>
        <a:xfrm>
          <a:off x="0" y="0"/>
          <a:ext cx="0" cy="0"/>
          <a:chOff x="0" y="0"/>
          <a:chExt cx="0" cy="0"/>
        </a:xfrm>
      </p:grpSpPr>
      <p:sp>
        <p:nvSpPr>
          <p:cNvPr id="81" name="Google Shape;81;p13"/>
          <p:cNvSpPr txBox="true"/>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true"/>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false">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3" name="Google Shape;83;p13"/>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Encabezado de sección">
  <p:cSld name="SECTION_HEADER">
    <p:spTree>
      <p:nvGrpSpPr>
        <p:cNvPr id="16" name="Shape 16"/>
        <p:cNvGrpSpPr/>
        <p:nvPr/>
      </p:nvGrpSpPr>
      <p:grpSpPr>
        <a:xfrm>
          <a:off x="0" y="0"/>
          <a:ext cx="0" cy="0"/>
          <a:chOff x="0" y="0"/>
          <a:chExt cx="0" cy="0"/>
        </a:xfrm>
      </p:grpSpPr>
      <p:sp>
        <p:nvSpPr>
          <p:cNvPr id="17" name="Google Shape;17;p3"/>
          <p:cNvSpPr txBox="true"/>
          <p:nvPr>
            <p:ph type="title"/>
          </p:nvPr>
        </p:nvSpPr>
        <p:spPr>
          <a:xfrm>
            <a:off x="722313" y="3305175"/>
            <a:ext cx="7772400" cy="1021500"/>
          </a:xfrm>
          <a:prstGeom prst="rect">
            <a:avLst/>
          </a:prstGeom>
          <a:noFill/>
          <a:ln>
            <a:noFill/>
          </a:ln>
        </p:spPr>
        <p:txBody>
          <a:bodyPr spcFirstLastPara="1" wrap="square" lIns="91425" tIns="45700" rIns="91425" bIns="45700" anchor="t" anchorCtr="false">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true"/>
          <p:nvPr>
            <p:ph type="body" idx="1"/>
          </p:nvPr>
        </p:nvSpPr>
        <p:spPr>
          <a:xfrm>
            <a:off x="722313" y="2180035"/>
            <a:ext cx="7772400" cy="1125000"/>
          </a:xfrm>
          <a:prstGeom prst="rect">
            <a:avLst/>
          </a:prstGeom>
          <a:noFill/>
          <a:ln>
            <a:noFill/>
          </a:ln>
        </p:spPr>
        <p:txBody>
          <a:bodyPr spcFirstLastPara="1" wrap="square" lIns="91425" tIns="45700" rIns="91425" bIns="45700" anchor="b" anchorCtr="false">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ítulo y objetos">
  <p:cSld name="OBJECT">
    <p:spTree>
      <p:nvGrpSpPr>
        <p:cNvPr id="22" name="Shape 22"/>
        <p:cNvGrpSpPr/>
        <p:nvPr/>
      </p:nvGrpSpPr>
      <p:grpSpPr>
        <a:xfrm>
          <a:off x="0" y="0"/>
          <a:ext cx="0" cy="0"/>
          <a:chOff x="0" y="0"/>
          <a:chExt cx="0" cy="0"/>
        </a:xfrm>
      </p:grpSpPr>
      <p:sp>
        <p:nvSpPr>
          <p:cNvPr id="23" name="Google Shape;23;p4"/>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true"/>
          <p:nvPr>
            <p:ph type="body" idx="1"/>
          </p:nvPr>
        </p:nvSpPr>
        <p:spPr>
          <a:xfrm>
            <a:off x="457200" y="1200150"/>
            <a:ext cx="8229600" cy="3394500"/>
          </a:xfrm>
          <a:prstGeom prst="rect">
            <a:avLst/>
          </a:prstGeom>
          <a:noFill/>
          <a:ln>
            <a:noFill/>
          </a:ln>
        </p:spPr>
        <p:txBody>
          <a:bodyPr spcFirstLastPara="1" wrap="square" lIns="91425" tIns="45700" rIns="91425" bIns="45700" anchor="t" anchorCtr="false">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25" name="Google Shape;25;p4"/>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matchingName="Diapositiva de título">
  <p:cSld name="TITLE">
    <p:spTree>
      <p:nvGrpSpPr>
        <p:cNvPr id="28" name="Shape 28"/>
        <p:cNvGrpSpPr/>
        <p:nvPr/>
      </p:nvGrpSpPr>
      <p:grpSpPr>
        <a:xfrm>
          <a:off x="0" y="0"/>
          <a:ext cx="0" cy="0"/>
          <a:chOff x="0" y="0"/>
          <a:chExt cx="0" cy="0"/>
        </a:xfrm>
      </p:grpSpPr>
      <p:sp>
        <p:nvSpPr>
          <p:cNvPr id="29" name="Google Shape;29;p5"/>
          <p:cNvSpPr txBox="true"/>
          <p:nvPr>
            <p:ph type="ctrTitle"/>
          </p:nvPr>
        </p:nvSpPr>
        <p:spPr>
          <a:xfrm>
            <a:off x="685800" y="1597819"/>
            <a:ext cx="7772400" cy="11025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true"/>
          <p:nvPr>
            <p:ph type="subTitle" idx="1"/>
          </p:nvPr>
        </p:nvSpPr>
        <p:spPr>
          <a:xfrm>
            <a:off x="1371600" y="2914650"/>
            <a:ext cx="6400800" cy="1314600"/>
          </a:xfrm>
          <a:prstGeom prst="rect">
            <a:avLst/>
          </a:prstGeom>
          <a:noFill/>
          <a:ln>
            <a:noFill/>
          </a:ln>
        </p:spPr>
        <p:txBody>
          <a:bodyPr spcFirstLastPara="1" wrap="square" lIns="91425" tIns="45700" rIns="91425" bIns="45700" anchor="t" anchorCtr="false">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pic>
        <p:nvPicPr>
          <p:cNvPr id="34" name="Google Shape;34;p5"/>
          <p:cNvPicPr preferRelativeResize="false"/>
          <p:nvPr/>
        </p:nvPicPr>
        <p:blipFill rotWithShape="true">
          <a:blip r:embed="rId2"/>
          <a:srcRect/>
          <a:stretch>
            <a:fill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Dos objetos">
  <p:cSld name="TWO_OBJECTS">
    <p:spTree>
      <p:nvGrpSpPr>
        <p:cNvPr id="35" name="Shape 35"/>
        <p:cNvGrpSpPr/>
        <p:nvPr/>
      </p:nvGrpSpPr>
      <p:grpSpPr>
        <a:xfrm>
          <a:off x="0" y="0"/>
          <a:ext cx="0" cy="0"/>
          <a:chOff x="0" y="0"/>
          <a:chExt cx="0" cy="0"/>
        </a:xfrm>
      </p:grpSpPr>
      <p:sp>
        <p:nvSpPr>
          <p:cNvPr id="36" name="Google Shape;36;p6"/>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true"/>
          <p:nvPr>
            <p:ph type="body" idx="1"/>
          </p:nvPr>
        </p:nvSpPr>
        <p:spPr>
          <a:xfrm>
            <a:off x="457200" y="1200150"/>
            <a:ext cx="4038600" cy="3394500"/>
          </a:xfrm>
          <a:prstGeom prst="rect">
            <a:avLst/>
          </a:prstGeom>
          <a:noFill/>
          <a:ln>
            <a:noFill/>
          </a:ln>
        </p:spPr>
        <p:txBody>
          <a:bodyPr spcFirstLastPara="1" wrap="square" lIns="91425" tIns="45700" rIns="91425" bIns="45700" anchor="t" anchorCtr="false">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8" name="Google Shape;38;p6"/>
          <p:cNvSpPr txBox="true"/>
          <p:nvPr>
            <p:ph type="body" idx="2"/>
          </p:nvPr>
        </p:nvSpPr>
        <p:spPr>
          <a:xfrm>
            <a:off x="4648200" y="1200150"/>
            <a:ext cx="4038600" cy="3394500"/>
          </a:xfrm>
          <a:prstGeom prst="rect">
            <a:avLst/>
          </a:prstGeom>
          <a:noFill/>
          <a:ln>
            <a:noFill/>
          </a:ln>
        </p:spPr>
        <p:txBody>
          <a:bodyPr spcFirstLastPara="1" wrap="square" lIns="91425" tIns="45700" rIns="91425" bIns="45700" anchor="t" anchorCtr="false">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9" name="Google Shape;39;p6"/>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ación">
  <p:cSld name="TWO_OBJECTS_WITH_TEXT">
    <p:spTree>
      <p:nvGrpSpPr>
        <p:cNvPr id="42" name="Shape 42"/>
        <p:cNvGrpSpPr/>
        <p:nvPr/>
      </p:nvGrpSpPr>
      <p:grpSpPr>
        <a:xfrm>
          <a:off x="0" y="0"/>
          <a:ext cx="0" cy="0"/>
          <a:chOff x="0" y="0"/>
          <a:chExt cx="0" cy="0"/>
        </a:xfrm>
      </p:grpSpPr>
      <p:sp>
        <p:nvSpPr>
          <p:cNvPr id="43" name="Google Shape;43;p7"/>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true"/>
          <p:nvPr>
            <p:ph type="body" idx="1"/>
          </p:nvPr>
        </p:nvSpPr>
        <p:spPr>
          <a:xfrm>
            <a:off x="457200" y="1151335"/>
            <a:ext cx="4040100" cy="479700"/>
          </a:xfrm>
          <a:prstGeom prst="rect">
            <a:avLst/>
          </a:prstGeom>
          <a:noFill/>
          <a:ln>
            <a:noFill/>
          </a:ln>
        </p:spPr>
        <p:txBody>
          <a:bodyPr spcFirstLastPara="1" wrap="square" lIns="91425" tIns="45700" rIns="91425" bIns="45700" anchor="b" anchorCtr="false">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5" name="Google Shape;45;p7"/>
          <p:cNvSpPr txBox="true"/>
          <p:nvPr>
            <p:ph type="body" idx="2"/>
          </p:nvPr>
        </p:nvSpPr>
        <p:spPr>
          <a:xfrm>
            <a:off x="457200" y="1631156"/>
            <a:ext cx="4040100" cy="2963400"/>
          </a:xfrm>
          <a:prstGeom prst="rect">
            <a:avLst/>
          </a:prstGeom>
          <a:noFill/>
          <a:ln>
            <a:noFill/>
          </a:ln>
        </p:spPr>
        <p:txBody>
          <a:bodyPr spcFirstLastPara="1" wrap="square" lIns="91425" tIns="45700" rIns="91425" bIns="45700" anchor="t" anchorCtr="false">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6" name="Google Shape;46;p7"/>
          <p:cNvSpPr txBox="true"/>
          <p:nvPr>
            <p:ph type="body" idx="3"/>
          </p:nvPr>
        </p:nvSpPr>
        <p:spPr>
          <a:xfrm>
            <a:off x="4645025" y="1151335"/>
            <a:ext cx="4041900" cy="479700"/>
          </a:xfrm>
          <a:prstGeom prst="rect">
            <a:avLst/>
          </a:prstGeom>
          <a:noFill/>
          <a:ln>
            <a:noFill/>
          </a:ln>
        </p:spPr>
        <p:txBody>
          <a:bodyPr spcFirstLastPara="1" wrap="square" lIns="91425" tIns="45700" rIns="91425" bIns="45700" anchor="b" anchorCtr="false">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7" name="Google Shape;47;p7"/>
          <p:cNvSpPr txBox="true"/>
          <p:nvPr>
            <p:ph type="body" idx="4"/>
          </p:nvPr>
        </p:nvSpPr>
        <p:spPr>
          <a:xfrm>
            <a:off x="4645025" y="1631156"/>
            <a:ext cx="4041900" cy="2963400"/>
          </a:xfrm>
          <a:prstGeom prst="rect">
            <a:avLst/>
          </a:prstGeom>
          <a:noFill/>
          <a:ln>
            <a:noFill/>
          </a:ln>
        </p:spPr>
        <p:txBody>
          <a:bodyPr spcFirstLastPara="1" wrap="square" lIns="91425" tIns="45700" rIns="91425" bIns="45700" anchor="t" anchorCtr="false">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8" name="Google Shape;48;p7"/>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Sólo el título">
  <p:cSld name="TITLE_ONLY">
    <p:spTree>
      <p:nvGrpSpPr>
        <p:cNvPr id="51" name="Shape 51"/>
        <p:cNvGrpSpPr/>
        <p:nvPr/>
      </p:nvGrpSpPr>
      <p:grpSpPr>
        <a:xfrm>
          <a:off x="0" y="0"/>
          <a:ext cx="0" cy="0"/>
          <a:chOff x="0" y="0"/>
          <a:chExt cx="0" cy="0"/>
        </a:xfrm>
      </p:grpSpPr>
      <p:sp>
        <p:nvSpPr>
          <p:cNvPr id="52" name="Google Shape;52;p8"/>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En blanco">
  <p:cSld name="BLANK">
    <p:spTree>
      <p:nvGrpSpPr>
        <p:cNvPr id="56" name="Shape 56"/>
        <p:cNvGrpSpPr/>
        <p:nvPr/>
      </p:nvGrpSpPr>
      <p:grpSpPr>
        <a:xfrm>
          <a:off x="0" y="0"/>
          <a:ext cx="0" cy="0"/>
          <a:chOff x="0" y="0"/>
          <a:chExt cx="0" cy="0"/>
        </a:xfrm>
      </p:grpSpPr>
      <p:sp>
        <p:nvSpPr>
          <p:cNvPr id="57" name="Google Shape;57;p9"/>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ido con título">
  <p:cSld name="OBJECT_WITH_CAPTION_TEXT">
    <p:spTree>
      <p:nvGrpSpPr>
        <p:cNvPr id="60" name="Shape 60"/>
        <p:cNvGrpSpPr/>
        <p:nvPr/>
      </p:nvGrpSpPr>
      <p:grpSpPr>
        <a:xfrm>
          <a:off x="0" y="0"/>
          <a:ext cx="0" cy="0"/>
          <a:chOff x="0" y="0"/>
          <a:chExt cx="0" cy="0"/>
        </a:xfrm>
      </p:grpSpPr>
      <p:sp>
        <p:nvSpPr>
          <p:cNvPr id="61" name="Google Shape;61;p10"/>
          <p:cNvSpPr txBox="true"/>
          <p:nvPr>
            <p:ph type="title"/>
          </p:nvPr>
        </p:nvSpPr>
        <p:spPr>
          <a:xfrm>
            <a:off x="457200" y="204788"/>
            <a:ext cx="3008400" cy="871500"/>
          </a:xfrm>
          <a:prstGeom prst="rect">
            <a:avLst/>
          </a:prstGeom>
          <a:noFill/>
          <a:ln>
            <a:noFill/>
          </a:ln>
        </p:spPr>
        <p:txBody>
          <a:bodyPr spcFirstLastPara="1" wrap="square" lIns="91425" tIns="45700" rIns="91425" bIns="45700" anchor="b" anchorCtr="false">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true"/>
          <p:nvPr>
            <p:ph type="body" idx="1"/>
          </p:nvPr>
        </p:nvSpPr>
        <p:spPr>
          <a:xfrm>
            <a:off x="3575050" y="204788"/>
            <a:ext cx="5111700" cy="4389900"/>
          </a:xfrm>
          <a:prstGeom prst="rect">
            <a:avLst/>
          </a:prstGeom>
          <a:noFill/>
          <a:ln>
            <a:noFill/>
          </a:ln>
        </p:spPr>
        <p:txBody>
          <a:bodyPr spcFirstLastPara="1" wrap="square" lIns="91425" tIns="45700" rIns="91425" bIns="45700" anchor="t" anchorCtr="false">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63" name="Google Shape;63;p10"/>
          <p:cNvSpPr txBox="true"/>
          <p:nvPr>
            <p:ph type="body" idx="2"/>
          </p:nvPr>
        </p:nvSpPr>
        <p:spPr>
          <a:xfrm>
            <a:off x="457200" y="1076325"/>
            <a:ext cx="3008400" cy="3518400"/>
          </a:xfrm>
          <a:prstGeom prst="rect">
            <a:avLst/>
          </a:prstGeom>
          <a:noFill/>
          <a:ln>
            <a:noFill/>
          </a:ln>
        </p:spPr>
        <p:txBody>
          <a:bodyPr spcFirstLastPara="1" wrap="square" lIns="91425" tIns="45700" rIns="91425" bIns="45700" anchor="t" anchorCtr="false">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4" name="Google Shape;64;p10"/>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pic>
        <p:nvPicPr>
          <p:cNvPr id="6" name="Google Shape;6;p1" descr="PPT-2.jpg"/>
          <p:cNvPicPr preferRelativeResize="false"/>
          <p:nvPr/>
        </p:nvPicPr>
        <p:blipFill rotWithShape="true">
          <a:blip r:embed="rId13"/>
          <a:srcRect/>
          <a:stretch>
            <a:fillRect/>
          </a:stretch>
        </p:blipFill>
        <p:spPr>
          <a:xfrm>
            <a:off x="1063050" y="0"/>
            <a:ext cx="6858000" cy="918557"/>
          </a:xfrm>
          <a:prstGeom prst="rect">
            <a:avLst/>
          </a:prstGeom>
          <a:noFill/>
          <a:ln>
            <a:noFill/>
          </a:ln>
        </p:spPr>
      </p:pic>
      <p:sp>
        <p:nvSpPr>
          <p:cNvPr id="7" name="Google Shape;7;p1"/>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marR="0" lvl="0" algn="ctr" rtl="0">
              <a:lnSpc>
                <a:spcPct val="100000"/>
              </a:lnSpc>
              <a:spcBef>
                <a:spcPts val="0"/>
              </a:spcBef>
              <a:spcAft>
                <a:spcPts val="0"/>
              </a:spcAft>
              <a:buClr>
                <a:schemeClr val="dk1"/>
              </a:buClr>
              <a:buSzPts val="4400"/>
              <a:buFont typeface="Montserrat" panose="00000600000000000000"/>
              <a:buNone/>
              <a:defRPr sz="44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p:txBody>
      </p:sp>
      <p:sp>
        <p:nvSpPr>
          <p:cNvPr id="8" name="Google Shape;8;p1"/>
          <p:cNvSpPr txBox="true"/>
          <p:nvPr>
            <p:ph type="body" idx="1"/>
          </p:nvPr>
        </p:nvSpPr>
        <p:spPr>
          <a:xfrm>
            <a:off x="457200" y="1200150"/>
            <a:ext cx="8229600" cy="3394500"/>
          </a:xfrm>
          <a:prstGeom prst="rect">
            <a:avLst/>
          </a:prstGeom>
          <a:noFill/>
          <a:ln>
            <a:noFill/>
          </a:ln>
        </p:spPr>
        <p:txBody>
          <a:bodyPr spcFirstLastPara="1" wrap="square" lIns="91425" tIns="45700" rIns="91425" bIns="45700" anchor="t" anchorCtr="false">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p:txBody>
      </p:sp>
      <p:sp>
        <p:nvSpPr>
          <p:cNvPr id="9" name="Google Shape;9;p1"/>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p:txBody>
      </p:sp>
      <p:sp>
        <p:nvSpPr>
          <p:cNvPr id="10" name="Google Shape;10;p1"/>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p:txBody>
      </p:sp>
      <p:sp>
        <p:nvSpPr>
          <p:cNvPr id="11" name="Google Shape;11;p1"/>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9.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hyperlink" Target="https://arxiv.org/search/q-bio?searchtype=author&amp;query=Christen%2C+J+A" TargetMode="External"/><Relationship Id="rId2" Type="http://schemas.openxmlformats.org/officeDocument/2006/relationships/hyperlink" Target="https://arxiv.org/search/q-bio?searchtype=author&amp;query=Capella%2C+A" TargetMode="External"/><Relationship Id="rId1" Type="http://schemas.openxmlformats.org/officeDocument/2006/relationships/hyperlink" Target="https://arxiv.org/search/q-bio?searchtype=author&amp;query=Capistran%2C+M+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4"/>
          <p:cNvPicPr preferRelativeResize="false"/>
          <p:nvPr/>
        </p:nvPicPr>
        <p:blipFill rotWithShape="true">
          <a:blip r:embed="rId1"/>
          <a:srcRect/>
          <a:stretch>
            <a:fill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true"/>
          <p:nvPr/>
        </p:nvSpPr>
        <p:spPr>
          <a:xfrm>
            <a:off x="816825" y="1736550"/>
            <a:ext cx="7211400" cy="1670400"/>
          </a:xfrm>
          <a:prstGeom prst="rect">
            <a:avLst/>
          </a:prstGeom>
          <a:noFill/>
          <a:ln>
            <a:noFill/>
          </a:ln>
        </p:spPr>
        <p:txBody>
          <a:bodyPr spcFirstLastPara="1" wrap="square" lIns="91425" tIns="45700" rIns="91425" bIns="45700" anchor="ctr" anchorCtr="false">
            <a:noAutofit/>
          </a:bodyPr>
          <a:lstStyle/>
          <a:p>
            <a:pPr marL="0" marR="0" lvl="0" indent="0" algn="r" rtl="0">
              <a:lnSpc>
                <a:spcPct val="100000"/>
              </a:lnSpc>
              <a:spcBef>
                <a:spcPts val="0"/>
              </a:spcBef>
              <a:spcAft>
                <a:spcPts val="0"/>
              </a:spcAft>
              <a:buClr>
                <a:srgbClr val="000000"/>
              </a:buClr>
              <a:buSzPts val="3600"/>
              <a:buFont typeface="Arial"/>
              <a:buNone/>
            </a:pPr>
            <a:r>
              <a:rPr lang="en-GB" sz="3600" b="0" i="0" u="none" strike="noStrike" cap="none">
                <a:solidFill>
                  <a:srgbClr val="990000"/>
                </a:solidFill>
                <a:latin typeface="Montserrat" panose="00000600000000000000"/>
                <a:ea typeface="Montserrat" panose="00000600000000000000"/>
                <a:cs typeface="Montserrat" panose="00000600000000000000"/>
                <a:sym typeface="Montserrat" panose="00000600000000000000"/>
              </a:rPr>
              <a:t>Tiempo de atención hospitalaria ante Covid-19 </a:t>
            </a:r>
            <a:endParaRPr sz="3600" b="0" i="0" u="none" strike="noStrike" cap="none">
              <a:solidFill>
                <a:srgbClr val="990000"/>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pic>
        <p:nvPicPr>
          <p:cNvPr id="142" name="Google Shape;142;p23" descr="/home/andres/Escritorio/conacyt/201119_AtencionHospitalaria/210804hospitalario/image-maps/3_alta_ingreso_hospitalizados_Jenks.png3_alta_ingreso_hospitalizados_Jenks"/>
          <p:cNvPicPr preferRelativeResize="false"/>
          <p:nvPr/>
        </p:nvPicPr>
        <p:blipFill rotWithShape="true">
          <a:blip r:embed="rId1"/>
          <a:srcRect/>
          <a:stretch>
            <a:fillRect/>
          </a:stretch>
        </p:blipFill>
        <p:spPr>
          <a:xfrm>
            <a:off x="3164661" y="835713"/>
            <a:ext cx="5978525"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3 -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PERIODO DE ATENCIÓN RECUPERADOS HOSPITALIZADOS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Representa 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l número de días entre el ingreso de un paciente positivo a COVID a una unidad de salud</a:t>
            </a:r>
            <a:r>
              <a:rPr lang="en-GB" sz="1100" b="1"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y la fecha en que es dado de alta.</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cuantificar el</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tiempo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promedio de estancia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de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los pacientes COVID hospitalizados.</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pic>
        <p:nvPicPr>
          <p:cNvPr id="148" name="Google Shape;148;p24" descr="/home/andres/Escritorio/conacyt/201119_AtencionHospitalaria/210804hospitalario/image-maps/3_alta_ingreso_hospitalizados_Quantile.png3_alta_ingreso_hospitalizados_Quantile"/>
          <p:cNvPicPr preferRelativeResize="false"/>
          <p:nvPr/>
        </p:nvPicPr>
        <p:blipFill rotWithShape="true">
          <a:blip r:embed="rId1"/>
          <a:srcRect/>
          <a:stretch>
            <a:fillRect/>
          </a:stretch>
        </p:blipFill>
        <p:spPr>
          <a:xfrm>
            <a:off x="3164661" y="835713"/>
            <a:ext cx="5978525"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3 -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PERIODO DE ATENCIÓN RECUPERADOS HOSPITALIZADOS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cuantiles)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Representa el número de días entre el ingreso de un paciente positivo a COVID a una unidad de salud</a:t>
            </a:r>
            <a:r>
              <a:rPr lang="en-GB" sz="1100" b="1">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y la fecha en que es dado de alta.</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Permite cuantificar el tiempo promedio de estancia de los pacientes COVID hospitalizados.</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3" name="Shape 153"/>
        <p:cNvGrpSpPr/>
        <p:nvPr/>
      </p:nvGrpSpPr>
      <p:grpSpPr>
        <a:xfrm>
          <a:off x="0" y="0"/>
          <a:ext cx="0" cy="0"/>
          <a:chOff x="0" y="0"/>
          <a:chExt cx="0" cy="0"/>
        </a:xfrm>
      </p:grpSpPr>
      <p:pic>
        <p:nvPicPr>
          <p:cNvPr id="154" name="Google Shape;154;p25" descr="/home/andres/Escritorio/conacyt/201119_AtencionHospitalaria/210804hospitalario/image-maps/4_defuncion_ingreso_fallecidos_Jenks.png4_defuncion_ingreso_fallecidos_Jenks"/>
          <p:cNvPicPr preferRelativeResize="false"/>
          <p:nvPr/>
        </p:nvPicPr>
        <p:blipFill rotWithShape="true">
          <a:blip r:embed="rId1"/>
          <a:srcRect/>
          <a:stretch>
            <a:fillRect/>
          </a:stretch>
        </p:blipFill>
        <p:spPr>
          <a:xfrm>
            <a:off x="3164648" y="836675"/>
            <a:ext cx="5978525"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4 -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PERIODO DE ATENCIÓN DEFUNCIONES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 el número de días entre el ingreso de un paciente positivo a COVID a una unidad de salud y la fecha de su defunción.</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cuantificar el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tiempo</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promedio de estancia hospitalaria de los pacientes COVID que fallecen.</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Esta variable puede estar relacionada con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características como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el estado de salud del paciente</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accesibilidad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infraestructur</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a.</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pic>
        <p:nvPicPr>
          <p:cNvPr id="160" name="Google Shape;160;p26" descr="/home/andres/Escritorio/conacyt/201119_AtencionHospitalaria/210804hospitalario/image-maps/4_defuncion_ingreso_fallecidos_Quantile.png4_defuncion_ingreso_fallecidos_Quantile"/>
          <p:cNvPicPr preferRelativeResize="false"/>
          <p:nvPr/>
        </p:nvPicPr>
        <p:blipFill rotWithShape="true">
          <a:blip r:embed="rId1"/>
          <a:srcRect/>
          <a:stretch>
            <a:fillRect/>
          </a:stretch>
        </p:blipFill>
        <p:spPr>
          <a:xfrm>
            <a:off x="3164661" y="836675"/>
            <a:ext cx="5978525"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4 -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PERIODO DE ATENCIÓN DEFUNCIONES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cuantiles)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 el número de días entre el ingreso de un paciente positivo a COVID a una unidad de salud y la fecha de su defunción.</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Permite cuantificar el tiempo promedio de estancia hospitalaria de los pacientes COVID que fallecen.</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Esta variable puede estar relacionada con características como el estado de salud del paciente, accesibilidad e  infraestructura.</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5" name="Shape 165"/>
        <p:cNvGrpSpPr/>
        <p:nvPr/>
      </p:nvGrpSpPr>
      <p:grpSpPr>
        <a:xfrm>
          <a:off x="0" y="0"/>
          <a:ext cx="0" cy="0"/>
          <a:chOff x="0" y="0"/>
          <a:chExt cx="0" cy="0"/>
        </a:xfrm>
      </p:grpSpPr>
      <p:pic>
        <p:nvPicPr>
          <p:cNvPr id="166" name="Google Shape;166;p27" descr="/home/andres/Escritorio/conacyt/201119_AtencionHospitalaria/210804hospitalario/image-maps/5_alta_resultado_hospitalizados_Jenks.png5_alta_resultado_hospitalizados_Jenks"/>
          <p:cNvPicPr preferRelativeResize="false"/>
          <p:nvPr/>
        </p:nvPicPr>
        <p:blipFill rotWithShape="true">
          <a:blip r:embed="rId1"/>
          <a:srcRect/>
          <a:stretch>
            <a:fillRect/>
          </a:stretch>
        </p:blipFill>
        <p:spPr>
          <a:xfrm>
            <a:off x="3164648" y="836675"/>
            <a:ext cx="5978525"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5 -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ENTREGA DE RESULTADOS RECUPERADOS HOSPITALIZADOS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Esta medida permite cuantificar la velocidad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en la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obtención de resultados en las unidades de salud que atienden pacientes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confirmaron después de </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la </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alta hospitalaria.</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1" name="Shape 171"/>
        <p:cNvGrpSpPr/>
        <p:nvPr/>
      </p:nvGrpSpPr>
      <p:grpSpPr>
        <a:xfrm>
          <a:off x="0" y="0"/>
          <a:ext cx="0" cy="0"/>
          <a:chOff x="0" y="0"/>
          <a:chExt cx="0" cy="0"/>
        </a:xfrm>
      </p:grpSpPr>
      <p:pic>
        <p:nvPicPr>
          <p:cNvPr id="172" name="Google Shape;172;p28" descr="/home/andres/Escritorio/conacyt/201119_AtencionHospitalaria/210804hospitalario/image-maps/5_alta_resultado_hospitalizados_Quantile.png5_alta_resultado_hospitalizados_Quantile"/>
          <p:cNvPicPr preferRelativeResize="false"/>
          <p:nvPr/>
        </p:nvPicPr>
        <p:blipFill rotWithShape="true">
          <a:blip r:embed="rId1"/>
          <a:srcRect/>
          <a:stretch>
            <a:fillRect/>
          </a:stretch>
        </p:blipFill>
        <p:spPr>
          <a:xfrm>
            <a:off x="3164661" y="836675"/>
            <a:ext cx="5978525"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5 -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ENTREGA DE RESULTADOS RECUPERADOS HOSPITALIZADOS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cuantiles)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Esta medida permite cuantificar la velocidad en la obtención de resultados en las unidades de salud que atienden pacientes COVID.</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Algunos de los aspectos que podrían influir en esta variable son: la infraestructura hospitalaria, la cantidad de personal y la distribución de recursos.</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confirmaron después de la alta hospitalaria.</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pic>
        <p:nvPicPr>
          <p:cNvPr id="178" name="Google Shape;178;p29" descr="/home/andres/Escritorio/conacyt/201119_AtencionHospitalaria/210804hospitalario/image-maps/6_defuncion_resultado_fallecidos_Jenks.png6_defuncion_resultado_fallecidos_Jenks"/>
          <p:cNvPicPr preferRelativeResize="false"/>
          <p:nvPr/>
        </p:nvPicPr>
        <p:blipFill rotWithShape="true">
          <a:blip r:embed="rId1"/>
          <a:srcRect/>
          <a:stretch>
            <a:fillRect/>
          </a:stretch>
        </p:blipFill>
        <p:spPr>
          <a:xfrm>
            <a:off x="3164648" y="836675"/>
            <a:ext cx="5978525"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6 -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ENTREGA DE RESULTADOS </a:t>
            </a: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DEFUNCI</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ONES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Esta medida permite cuantificar la velocidad de obtención de resultados en las unidades de salud que atienden pacientes COVID que fallecieron.</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el resultado se </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confirmó</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después del fallecimiento del paciente.</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pic>
        <p:nvPicPr>
          <p:cNvPr id="184" name="Google Shape;184;p30" descr="/home/andres/Escritorio/conacyt/201119_AtencionHospitalaria/210804hospitalario/image-maps/6_defuncion_resultado_fallecidos_Quantile.png6_defuncion_resultado_fallecidos_Quantile"/>
          <p:cNvPicPr preferRelativeResize="false"/>
          <p:nvPr/>
        </p:nvPicPr>
        <p:blipFill rotWithShape="true">
          <a:blip r:embed="rId1"/>
          <a:srcRect/>
          <a:stretch>
            <a:fillRect/>
          </a:stretch>
        </p:blipFill>
        <p:spPr>
          <a:xfrm>
            <a:off x="3164648" y="836675"/>
            <a:ext cx="5978525"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6 -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ENTREGA DE RESULTADOS DEFUNCIONES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cuantiles)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Esta medida permite cuantificar la velocidad de obtención de resultados en las unidades de salud que atienden pacientes COVID que fallecieron.</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el resultado se confirmó después del fallecimiento del paciente.</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31"/>
          <p:cNvSpPr txBox="true"/>
          <p:nvPr>
            <p:ph type="body" idx="1"/>
          </p:nvPr>
        </p:nvSpPr>
        <p:spPr>
          <a:xfrm>
            <a:off x="311700" y="1152475"/>
            <a:ext cx="8542500" cy="3416400"/>
          </a:xfrm>
          <a:prstGeom prst="rect">
            <a:avLst/>
          </a:prstGeom>
          <a:noFill/>
          <a:ln>
            <a:noFill/>
          </a:ln>
        </p:spPr>
        <p:txBody>
          <a:bodyPr spcFirstLastPara="1" wrap="square" lIns="91425" tIns="45700" rIns="91425" bIns="45700" anchor="t" anchorCtr="false">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Clr>
                <a:schemeClr val="dk1"/>
              </a:buClr>
              <a:buSzPts val="1100"/>
              <a:buFont typeface="Arial"/>
              <a:buNone/>
            </a:pPr>
            <a:endParaRPr sz="19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120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Esta sección se enfoca en la visualización de la respuesta hospitalaria por medio de cuatro mapas, dos representan el valor acumulado y dos la dinámica por semana epidemiológica. </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120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Se visualiza el tiempo promedio entre fecha de ingreso y resultado de personas: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120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No hospitalizadas (datos acumulados)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No hospitalizadas (por semana epidemiológica)</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Hospitalizadas (datos acumulados)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Hospitalizadas (por semana epidemiológica)</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120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00000"/>
              </a:lnSpc>
              <a:spcBef>
                <a:spcPts val="1200"/>
              </a:spcBef>
              <a:spcAft>
                <a:spcPts val="0"/>
              </a:spcAft>
              <a:buSzPts val="3200"/>
              <a:buNone/>
            </a:pPr>
          </a:p>
        </p:txBody>
      </p:sp>
      <p:sp>
        <p:nvSpPr>
          <p:cNvPr id="191" name="Google Shape;191;p31"/>
          <p:cNvSpPr txBox="true"/>
          <p:nvPr/>
        </p:nvSpPr>
        <p:spPr>
          <a:xfrm>
            <a:off x="233800" y="1119725"/>
            <a:ext cx="8620500" cy="399000"/>
          </a:xfrm>
          <a:prstGeom prst="rect">
            <a:avLst/>
          </a:prstGeom>
          <a:noFill/>
          <a:ln>
            <a:noFill/>
          </a:ln>
        </p:spPr>
        <p:txBody>
          <a:bodyPr spcFirstLastPara="1" wrap="square" lIns="91425" tIns="45700" rIns="91425" bIns="45700" anchor="ctr" anchorCtr="false">
            <a:noAutofit/>
          </a:bodyPr>
          <a:lstStyle/>
          <a:p>
            <a:pPr marL="0" marR="0" lvl="0" indent="0" algn="l" rtl="0">
              <a:lnSpc>
                <a:spcPct val="100000"/>
              </a:lnSpc>
              <a:spcBef>
                <a:spcPts val="0"/>
              </a:spcBef>
              <a:spcAft>
                <a:spcPts val="0"/>
              </a:spcAft>
              <a:buClr>
                <a:srgbClr val="000000"/>
              </a:buClr>
              <a:buSzPts val="2800"/>
              <a:buFont typeface="Arial"/>
              <a:buNone/>
            </a:pPr>
            <a:r>
              <a:rPr lang="en-GB" sz="2600" i="0" u="none" strike="noStrike" cap="none">
                <a:latin typeface="Montserrat" panose="00000600000000000000"/>
                <a:ea typeface="Montserrat" panose="00000600000000000000"/>
                <a:cs typeface="Montserrat" panose="00000600000000000000"/>
                <a:sym typeface="Montserrat" panose="00000600000000000000"/>
              </a:rPr>
              <a:t>Resultados - Parte II</a:t>
            </a:r>
            <a:endParaRPr sz="2600" i="0" u="none" strike="noStrike" cap="none">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pic>
        <p:nvPicPr>
          <p:cNvPr id="196" name="Google Shape;196;p32"/>
          <p:cNvPicPr preferRelativeResize="false"/>
          <p:nvPr/>
        </p:nvPicPr>
        <p:blipFill rotWithShape="true">
          <a:blip r:embed="rId1"/>
          <a:srcRect/>
          <a:stretch>
            <a:fill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RESPUESTA HOSPITALARIA AMBULATORIOS </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(Personas positivas a COVID-19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 hospitalizadas)</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rPr>
              <a:t>Datos acumulados</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 calculada mediante el número de días entre la fecha de ingreso de un paciente ambulatorio a una unidad médica y la fecha en que se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confirma</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el resultado de la prueba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cuantificar la respuesta hospitalaria en pacientes ambulatorios.</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Nota: </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L</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os valores negativos en esta variable indican que los resultado</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s se obtuvieron </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antes de ingresar a la unidad de salud.</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15"/>
          <p:cNvSpPr txBox="true"/>
          <p:nvPr>
            <p:ph type="body" idx="1"/>
          </p:nvPr>
        </p:nvSpPr>
        <p:spPr>
          <a:xfrm>
            <a:off x="156325" y="632475"/>
            <a:ext cx="8668800" cy="4268700"/>
          </a:xfrm>
          <a:prstGeom prst="rect">
            <a:avLst/>
          </a:prstGeom>
          <a:noFill/>
          <a:ln>
            <a:noFill/>
          </a:ln>
        </p:spPr>
        <p:txBody>
          <a:bodyPr spcFirstLastPara="1" wrap="square" lIns="400050" tIns="91425" rIns="457200" bIns="91425" anchor="t" anchorCtr="false">
            <a:noAutofit/>
          </a:bodyPr>
          <a:lstStyle/>
          <a:p>
            <a:pPr marL="0" lvl="0" indent="0" algn="l" rtl="0">
              <a:lnSpc>
                <a:spcPct val="115000"/>
              </a:lnSpc>
              <a:spcBef>
                <a:spcPts val="0"/>
              </a:spcBef>
              <a:spcAft>
                <a:spcPts val="0"/>
              </a:spcAft>
              <a:buClr>
                <a:schemeClr val="dk1"/>
              </a:buClr>
              <a:buSzPts val="1100"/>
              <a:buFont typeface="Arial"/>
              <a:buNone/>
            </a:pPr>
            <a:r>
              <a:rPr lang="en-GB" sz="2600">
                <a:latin typeface="Montserrat" panose="00000600000000000000"/>
                <a:ea typeface="Montserrat" panose="00000600000000000000"/>
                <a:cs typeface="Montserrat" panose="00000600000000000000"/>
                <a:sym typeface="Montserrat" panose="00000600000000000000"/>
              </a:rPr>
              <a:t>Introducción</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GB" sz="1100" baseline="30000">
                <a:latin typeface="Montserrat" panose="00000600000000000000"/>
                <a:ea typeface="Montserrat" panose="00000600000000000000"/>
                <a:cs typeface="Montserrat" panose="00000600000000000000"/>
                <a:sym typeface="Montserrat" panose="00000600000000000000"/>
              </a:rPr>
              <a:t>1, 2</a:t>
            </a:r>
            <a:r>
              <a:rPr lang="en-GB" sz="1100">
                <a:latin typeface="Montserrat" panose="00000600000000000000"/>
                <a:ea typeface="Montserrat" panose="00000600000000000000"/>
                <a:cs typeface="Montserrat" panose="00000600000000000000"/>
                <a:sym typeface="Montserrat" panose="00000600000000000000"/>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6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2600">
                <a:latin typeface="Montserrat" panose="00000600000000000000"/>
                <a:ea typeface="Montserrat" panose="00000600000000000000"/>
                <a:cs typeface="Montserrat" panose="00000600000000000000"/>
                <a:sym typeface="Montserrat" panose="00000600000000000000"/>
              </a:rPr>
              <a:t>Objetivo</a:t>
            </a:r>
            <a:endParaRPr sz="26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SzPts val="3200"/>
              <a:buNone/>
            </a:pPr>
            <a:r>
              <a:rPr lang="en-GB" sz="1100">
                <a:solidFill>
                  <a:srgbClr val="000000"/>
                </a:solidFill>
                <a:latin typeface="Montserrat" panose="00000600000000000000"/>
                <a:ea typeface="Montserrat" panose="00000600000000000000"/>
                <a:cs typeface="Montserrat" panose="00000600000000000000"/>
                <a:sym typeface="Montserrat" panose="00000600000000000000"/>
              </a:rPr>
              <a:t>Generar indicadores a nivel municipal (con base en la </a:t>
            </a:r>
            <a:r>
              <a:rPr lang="en-GB" sz="1100">
                <a:latin typeface="Montserrat" panose="00000600000000000000"/>
                <a:ea typeface="Montserrat" panose="00000600000000000000"/>
                <a:cs typeface="Montserrat" panose="00000600000000000000"/>
                <a:sym typeface="Montserrat" panose="00000600000000000000"/>
              </a:rPr>
              <a:t>residencia del paciente)</a:t>
            </a:r>
            <a:r>
              <a:rPr lang="en-GB" sz="1100">
                <a:solidFill>
                  <a:srgbClr val="000000"/>
                </a:solidFill>
                <a:latin typeface="Montserrat" panose="00000600000000000000"/>
                <a:ea typeface="Montserrat" panose="00000600000000000000"/>
                <a:cs typeface="Montserrat" panose="00000600000000000000"/>
                <a:sym typeface="Montserrat" panose="00000600000000000000"/>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SzPts val="3200"/>
              <a:buNone/>
            </a:pPr>
            <a:endParaRPr sz="1100">
              <a:solidFill>
                <a:srgbClr val="000000"/>
              </a:solidFill>
              <a:latin typeface="Montserrat" panose="00000600000000000000"/>
              <a:ea typeface="Montserrat" panose="00000600000000000000"/>
              <a:cs typeface="Montserrat" panose="00000600000000000000"/>
              <a:sym typeface="Montserrat" panose="00000600000000000000"/>
            </a:endParaRPr>
          </a:p>
          <a:p>
            <a:pPr marL="457200" lvl="0" indent="-260350" algn="l" rtl="0">
              <a:lnSpc>
                <a:spcPct val="80000"/>
              </a:lnSpc>
              <a:spcBef>
                <a:spcPts val="300"/>
              </a:spcBef>
              <a:spcAft>
                <a:spcPts val="0"/>
              </a:spcAft>
              <a:buClr>
                <a:srgbClr val="000000"/>
              </a:buClr>
              <a:buSzPts val="500"/>
              <a:buFont typeface="Montserrat" panose="00000600000000000000"/>
              <a:buAutoNum type="arabicPeriod"/>
            </a:pPr>
            <a:r>
              <a:rPr lang="en-GB" sz="500">
                <a:solidFill>
                  <a:srgbClr val="000000"/>
                </a:solidFill>
                <a:latin typeface="Montserrat" panose="00000600000000000000"/>
                <a:ea typeface="Montserrat" panose="00000600000000000000"/>
                <a:cs typeface="Montserrat" panose="00000600000000000000"/>
                <a:sym typeface="Montserrat" panose="00000600000000000000"/>
              </a:rPr>
              <a:t>Peiffer-Smadja, N., Lucet, J. C., Bendjelloul, G., Bouadma, L., Gerard, S., Choquet, C., ... &amp; Descamps, D. (2020). Challenges and issues about organizing a hospital to respond to the COVID-19 outbreak: experience from a French reference centre. </a:t>
            </a:r>
            <a:r>
              <a:rPr lang="en-GB" sz="500" i="1">
                <a:solidFill>
                  <a:srgbClr val="000000"/>
                </a:solidFill>
                <a:latin typeface="Montserrat" panose="00000600000000000000"/>
                <a:ea typeface="Montserrat" panose="00000600000000000000"/>
                <a:cs typeface="Montserrat" panose="00000600000000000000"/>
                <a:sym typeface="Montserrat" panose="00000600000000000000"/>
              </a:rPr>
              <a:t>Clinical Microbiology and Infection</a:t>
            </a:r>
            <a:r>
              <a:rPr lang="en-GB" sz="500">
                <a:solidFill>
                  <a:srgbClr val="000000"/>
                </a:solidFill>
                <a:latin typeface="Montserrat" panose="00000600000000000000"/>
                <a:ea typeface="Montserrat" panose="00000600000000000000"/>
                <a:cs typeface="Montserrat" panose="00000600000000000000"/>
                <a:sym typeface="Montserrat" panose="00000600000000000000"/>
              </a:rPr>
              <a:t>, </a:t>
            </a:r>
            <a:r>
              <a:rPr lang="en-GB" sz="500" i="1">
                <a:solidFill>
                  <a:srgbClr val="000000"/>
                </a:solidFill>
                <a:latin typeface="Montserrat" panose="00000600000000000000"/>
                <a:ea typeface="Montserrat" panose="00000600000000000000"/>
                <a:cs typeface="Montserrat" panose="00000600000000000000"/>
                <a:sym typeface="Montserrat" panose="00000600000000000000"/>
              </a:rPr>
              <a:t>26</a:t>
            </a:r>
            <a:r>
              <a:rPr lang="en-GB" sz="500">
                <a:solidFill>
                  <a:srgbClr val="000000"/>
                </a:solidFill>
                <a:latin typeface="Montserrat" panose="00000600000000000000"/>
                <a:ea typeface="Montserrat" panose="00000600000000000000"/>
                <a:cs typeface="Montserrat" panose="00000600000000000000"/>
                <a:sym typeface="Montserrat" panose="00000600000000000000"/>
              </a:rPr>
              <a:t>(6), 669-672.</a:t>
            </a:r>
            <a:endParaRPr sz="500">
              <a:solidFill>
                <a:srgbClr val="000000"/>
              </a:solidFill>
              <a:latin typeface="Montserrat" panose="00000600000000000000"/>
              <a:ea typeface="Montserrat" panose="00000600000000000000"/>
              <a:cs typeface="Montserrat" panose="00000600000000000000"/>
              <a:sym typeface="Montserrat" panose="00000600000000000000"/>
            </a:endParaRPr>
          </a:p>
          <a:p>
            <a:pPr marL="457200" lvl="0" indent="-266700" algn="l" rtl="0">
              <a:lnSpc>
                <a:spcPct val="80000"/>
              </a:lnSpc>
              <a:spcBef>
                <a:spcPts val="300"/>
              </a:spcBef>
              <a:spcAft>
                <a:spcPts val="0"/>
              </a:spcAft>
              <a:buClr>
                <a:srgbClr val="000000"/>
              </a:buClr>
              <a:buSzPts val="600"/>
              <a:buFont typeface="Montserrat" panose="00000600000000000000"/>
              <a:buAutoNum type="arabicPeriod"/>
            </a:pPr>
            <a:r>
              <a:rPr lang="en-GB" sz="500">
                <a:solidFill>
                  <a:srgbClr val="000000"/>
                </a:solidFill>
                <a:latin typeface="Montserrat" panose="00000600000000000000"/>
                <a:ea typeface="Montserrat" panose="00000600000000000000"/>
                <a:cs typeface="Montserrat" panose="00000600000000000000"/>
                <a:sym typeface="Montserrat" panose="00000600000000000000"/>
              </a:rPr>
              <a:t>Phua, J., Weng, L., Ling, L., Egi, M., Lim, C. M., Divatia, J. V., ... &amp; Nishimura, M. (2020). Intensive care management of coronavirus disease 2019 (COVID-19): challenges and recommendations. </a:t>
            </a:r>
            <a:r>
              <a:rPr lang="en-GB" sz="500" i="1">
                <a:solidFill>
                  <a:srgbClr val="000000"/>
                </a:solidFill>
                <a:latin typeface="Montserrat" panose="00000600000000000000"/>
                <a:ea typeface="Montserrat" panose="00000600000000000000"/>
                <a:cs typeface="Montserrat" panose="00000600000000000000"/>
                <a:sym typeface="Montserrat" panose="00000600000000000000"/>
              </a:rPr>
              <a:t>The Lancet Respiratory Medicine</a:t>
            </a:r>
            <a:r>
              <a:rPr lang="en-GB"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3"/>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RESPUESTA HOSPITALARIA AMBULATORIOS </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(Personas positivas a COVID-19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 hospitalizadas)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rPr>
              <a:t>Datos por semana epidemiológica</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Se representa la dinámica s</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emanal</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de la respuesta hospitalaria calculada a partir de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la fecha de ingreso de un paciente ambulatorio a una unidad médica y la fecha en que se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confirma</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el resultado de la prueba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visualizar</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la evolución</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de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la respuesta hospitalaria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 respecto a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ersonas ambulatorias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durante la pandemia.</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Nota: Se omiten las dos semanas más recientes debido al atraso en el registro de los datos</a:t>
            </a:r>
            <a:endParaRPr sz="13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p:txBody>
      </p:sp>
      <p:pic>
        <p:nvPicPr>
          <p:cNvPr id="203" name="Google Shape;203;p33" descr="/home/andres/Escritorio/conacyt/201119_AtencionHospitalaria/210804hospitalario/forGifs/0_resultado_ingreso_ambulatorios_semanas.gif0_resultado_ingreso_ambulatorios_semanas"/>
          <p:cNvPicPr preferRelativeResize="false"/>
          <p:nvPr/>
        </p:nvPicPr>
        <p:blipFill rotWithShape="true">
          <a:blip r:embed="rId1"/>
          <a:srcRect/>
          <a:stretch>
            <a:fillRect/>
          </a:stretch>
        </p:blipFill>
        <p:spPr>
          <a:xfrm>
            <a:off x="3164889" y="837274"/>
            <a:ext cx="5979795" cy="4305261"/>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pic>
        <p:nvPicPr>
          <p:cNvPr id="208" name="Google Shape;208;p34" descr="/home/andres/Escritorio/conacyt/201119_AtencionHospitalaria/210804hospitalario/image-maps/8_resultado_ingreso_hospitalizados_Jenks_classes.png8_resultado_ingreso_hospitalizados_Jenks_classes"/>
          <p:cNvPicPr preferRelativeResize="false"/>
          <p:nvPr/>
        </p:nvPicPr>
        <p:blipFill rotWithShape="true">
          <a:blip r:embed="rId1"/>
          <a:srcRect/>
          <a:stretch>
            <a:fillRect/>
          </a:stretch>
        </p:blipFill>
        <p:spPr>
          <a:xfrm>
            <a:off x="3164648" y="836456"/>
            <a:ext cx="5978525" cy="4307007"/>
          </a:xfrm>
          <a:prstGeom prst="rect">
            <a:avLst/>
          </a:prstGeom>
          <a:noFill/>
          <a:ln>
            <a:noFill/>
          </a:ln>
        </p:spPr>
      </p:pic>
      <p:sp>
        <p:nvSpPr>
          <p:cNvPr id="209" name="Google Shape;209;p34"/>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RESPUESTA HOSPITALARIA </a:t>
            </a:r>
            <a:b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b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 AMBULATORIOS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(Personas positivas a COVID-19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hospitalizadas)</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rPr>
              <a:t>Datos acumulados</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 calculada mediante el número de días entre la fecha de ingreso de un paciente hospitalizado a una unidad médica y la fecha en que se confirma el resultado de la prueba COVID.</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Permite cuantificar la respuesta hospitalaria en pacientes hospitalizados. </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obtuvieron antes de ingresar a la unidad de salud.</a:t>
            </a:r>
            <a:endParaRPr sz="10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sp>
        <p:nvSpPr>
          <p:cNvPr id="214" name="Google Shape;214;p35"/>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RESPUESTA HOSPITALARIA </a:t>
            </a:r>
            <a:b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b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 AMBULATORIOS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(Personas positivas a COVID-19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hospitalizadas)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rPr>
              <a:t>Datos por semana epidemiológica</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Permite visualizar la evolución de la respuesta hospitalaria con respecto a personas hospitalizadas durante la pandemia.</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800"/>
              <a:buFont typeface="Arial"/>
              <a:buNone/>
            </a:pPr>
            <a:endParaRPr sz="8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800"/>
              <a:buFont typeface="Arial"/>
              <a:buNone/>
            </a:pPr>
            <a:endParaRPr sz="8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Se omiten las dos semanas más recientes debido al atraso en el registro de los datos</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p:txBody>
      </p:sp>
      <p:pic>
        <p:nvPicPr>
          <p:cNvPr id="215" name="Google Shape;215;p35" descr="/home/andres/Escritorio/conacyt/201119_AtencionHospitalaria/210804hospitalario/forGifs/1_resultado_ingreso_hospitalizados_semanas.gif1_resultado_ingreso_hospitalizados_semanas"/>
          <p:cNvPicPr preferRelativeResize="false"/>
          <p:nvPr/>
        </p:nvPicPr>
        <p:blipFill rotWithShape="true">
          <a:blip r:embed="rId1"/>
          <a:srcRect/>
          <a:stretch>
            <a:fillRect/>
          </a:stretch>
        </p:blipFill>
        <p:spPr>
          <a:xfrm>
            <a:off x="3164700" y="837562"/>
            <a:ext cx="5980172" cy="43046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1" name="Shape 101"/>
        <p:cNvGrpSpPr/>
        <p:nvPr/>
      </p:nvGrpSpPr>
      <p:grpSpPr>
        <a:xfrm>
          <a:off x="0" y="0"/>
          <a:ext cx="0" cy="0"/>
          <a:chOff x="0" y="0"/>
          <a:chExt cx="0" cy="0"/>
        </a:xfrm>
      </p:grpSpPr>
      <p:sp>
        <p:nvSpPr>
          <p:cNvPr id="102" name="Google Shape;102;p16"/>
          <p:cNvSpPr txBox="true"/>
          <p:nvPr>
            <p:ph type="body" idx="1"/>
          </p:nvPr>
        </p:nvSpPr>
        <p:spPr>
          <a:xfrm>
            <a:off x="0" y="875050"/>
            <a:ext cx="9144000" cy="4268400"/>
          </a:xfrm>
          <a:prstGeom prst="rect">
            <a:avLst/>
          </a:prstGeom>
          <a:noFill/>
          <a:ln>
            <a:noFill/>
          </a:ln>
        </p:spPr>
        <p:txBody>
          <a:bodyPr spcFirstLastPara="1" wrap="square" lIns="400050" tIns="91425" rIns="457200" bIns="91425" anchor="t" anchorCtr="false">
            <a:noAutofit/>
          </a:bodyPr>
          <a:lstStyle/>
          <a:p>
            <a:pPr marL="0" lvl="0" indent="0" algn="l" rtl="0">
              <a:lnSpc>
                <a:spcPct val="115000"/>
              </a:lnSpc>
              <a:spcBef>
                <a:spcPts val="300"/>
              </a:spcBef>
              <a:spcAft>
                <a:spcPts val="0"/>
              </a:spcAft>
              <a:buClr>
                <a:schemeClr val="dk1"/>
              </a:buClr>
              <a:buSzPts val="1100"/>
              <a:buFont typeface="Arial"/>
              <a:buNone/>
            </a:pPr>
            <a:r>
              <a:rPr lang="en-GB" sz="2600">
                <a:latin typeface="Montserrat" panose="00000600000000000000"/>
                <a:ea typeface="Montserrat" panose="00000600000000000000"/>
                <a:cs typeface="Montserrat" panose="00000600000000000000"/>
                <a:sym typeface="Montserrat" panose="00000600000000000000"/>
              </a:rPr>
              <a:t>Nota metodológica </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Clr>
                <a:schemeClr val="dk1"/>
              </a:buClr>
              <a:buSzPts val="1100"/>
              <a:buFont typeface="Arial"/>
              <a:buNone/>
            </a:pPr>
            <a:r>
              <a:rPr lang="en-GB" sz="1100">
                <a:latin typeface="Montserrat" panose="00000600000000000000"/>
                <a:ea typeface="Montserrat" panose="00000600000000000000"/>
                <a:cs typeface="Montserrat" panose="00000600000000000000"/>
                <a:sym typeface="Montserrat" panose="00000600000000000000"/>
              </a:rPr>
              <a:t>Se generaron seis grupos de mapas relacionados al tiempo de atención a personas con síntomas de COVID-19. Las variables que se muestran en los mapas corresponden al promedio de días entre:</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síntomas y fecha de ingreso</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Todos los pacientes que presentaron síntomas de COVID-19</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ingreso y fecha de resultados</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Todos los pacientes que presentaron síntomas de COVID-19  con fecha de resultados</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ambulatorios con fecha de resultados</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hospitalizados con fecha de resultados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ingreso y fecha de alta</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hospitalizados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ingreso  y fecha de defunción</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que fallecieron</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resultados y fecha de alta</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hospitalizados con fecha de resultados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resultados y fecha de defunción</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con fecha de resultados que fallecieron</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Clr>
                <a:schemeClr val="dk1"/>
              </a:buClr>
              <a:buSzPts val="1100"/>
              <a:buFont typeface="Arial"/>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26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17"/>
          <p:cNvSpPr txBox="true"/>
          <p:nvPr>
            <p:ph type="body" idx="1"/>
          </p:nvPr>
        </p:nvSpPr>
        <p:spPr>
          <a:xfrm>
            <a:off x="0" y="877825"/>
            <a:ext cx="9144000" cy="4265700"/>
          </a:xfrm>
          <a:prstGeom prst="rect">
            <a:avLst/>
          </a:prstGeom>
          <a:noFill/>
          <a:ln>
            <a:noFill/>
          </a:ln>
        </p:spPr>
        <p:txBody>
          <a:bodyPr spcFirstLastPara="1" wrap="square" lIns="400050" tIns="91425" rIns="457200" bIns="91425" anchor="t" anchorCtr="false">
            <a:noAutofit/>
          </a:bodyPr>
          <a:lstStyle/>
          <a:p>
            <a:pPr marL="0" lvl="0" indent="0" algn="l" rtl="0">
              <a:lnSpc>
                <a:spcPct val="115000"/>
              </a:lnSpc>
              <a:spcBef>
                <a:spcPts val="0"/>
              </a:spcBef>
              <a:spcAft>
                <a:spcPts val="0"/>
              </a:spcAft>
              <a:buSzPts val="3200"/>
              <a:buNone/>
            </a:pPr>
            <a:r>
              <a:rPr lang="en-GB" sz="2600">
                <a:latin typeface="Montserrat" panose="00000600000000000000"/>
                <a:ea typeface="Montserrat" panose="00000600000000000000"/>
                <a:cs typeface="Montserrat" panose="00000600000000000000"/>
                <a:sym typeface="Montserrat" panose="00000600000000000000"/>
              </a:rPr>
              <a:t>Nota metodológica </a:t>
            </a:r>
            <a:endParaRPr sz="26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Actualmente las bases de datos no cuentan con fecha de alta de los pacientes, por lo tanto la fecha de alta es inferida de acuerdo con los tiempos propuestos por el modelo AMA</a:t>
            </a:r>
            <a:r>
              <a:rPr lang="en-GB" sz="1100" baseline="30000">
                <a:latin typeface="Montserrat" panose="00000600000000000000"/>
                <a:ea typeface="Montserrat" panose="00000600000000000000"/>
                <a:cs typeface="Montserrat" panose="00000600000000000000"/>
                <a:sym typeface="Montserrat" panose="00000600000000000000"/>
              </a:rPr>
              <a:t>3</a:t>
            </a:r>
            <a:r>
              <a:rPr lang="en-GB" sz="1100">
                <a:latin typeface="Montserrat" panose="00000600000000000000"/>
                <a:ea typeface="Montserrat" panose="00000600000000000000"/>
                <a:cs typeface="Montserrat" panose="00000600000000000000"/>
                <a:sym typeface="Montserrat" panose="00000600000000000000"/>
              </a:rPr>
              <a:t>:</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romanUcPeriod"/>
            </a:pPr>
            <a:r>
              <a:rPr lang="en-GB" sz="1100">
                <a:latin typeface="Montserrat" panose="00000600000000000000"/>
                <a:ea typeface="Montserrat" panose="00000600000000000000"/>
                <a:cs typeface="Montserrat" panose="00000600000000000000"/>
                <a:sym typeface="Montserrat" panose="00000600000000000000"/>
              </a:rPr>
              <a:t>Si el paciente es ambulatorio, significa que no requiere de hospitalización y por lo tanto su fecha de alta es igual a su fecha de ingreso.</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romanUcPeriod"/>
            </a:pPr>
            <a:r>
              <a:rPr lang="en-GB" sz="1100">
                <a:latin typeface="Montserrat" panose="00000600000000000000"/>
                <a:ea typeface="Montserrat" panose="00000600000000000000"/>
                <a:cs typeface="Montserrat" panose="00000600000000000000"/>
                <a:sym typeface="Montserrat" panose="00000600000000000000"/>
              </a:rPr>
              <a:t>Si el paciente es hospitalizado pero no fue intubado o requirió de cuidados intensivos su fecha de alta es diez días después de su fecha de ingreso.</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romanUcPeriod"/>
            </a:pPr>
            <a:r>
              <a:rPr lang="en-GB" sz="1100">
                <a:latin typeface="Montserrat" panose="00000600000000000000"/>
                <a:ea typeface="Montserrat" panose="00000600000000000000"/>
                <a:cs typeface="Montserrat" panose="00000600000000000000"/>
                <a:sym typeface="Montserrat" panose="00000600000000000000"/>
              </a:rPr>
              <a:t>Si el paciente fue hospitalizado y fue intubado o requirió de cuidados intensivos  su fecha de alta es dieciséis días después de su fecha de ingreso.</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1100" b="1">
                <a:latin typeface="Montserrat" panose="00000600000000000000"/>
                <a:ea typeface="Montserrat" panose="00000600000000000000"/>
                <a:cs typeface="Montserrat" panose="00000600000000000000"/>
                <a:sym typeface="Montserrat" panose="00000600000000000000"/>
              </a:rPr>
              <a:t>FUENTES</a:t>
            </a:r>
            <a:endParaRPr sz="1100" b="1">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Los datos relativos a pacientes COVID son obtenidos del archivo "210</a:t>
            </a:r>
            <a:r>
              <a:rPr lang="es-ES_tradnl" altLang="en-GB" sz="1100">
                <a:latin typeface="Montserrat" panose="00000600000000000000"/>
                <a:ea typeface="Montserrat" panose="00000600000000000000"/>
                <a:cs typeface="Montserrat" panose="00000600000000000000"/>
                <a:sym typeface="Montserrat" panose="00000600000000000000"/>
              </a:rPr>
              <a:t>804</a:t>
            </a:r>
            <a:r>
              <a:rPr lang="en-GB" sz="1100">
                <a:latin typeface="Montserrat" panose="00000600000000000000"/>
                <a:ea typeface="Montserrat" panose="00000600000000000000"/>
                <a:cs typeface="Montserrat" panose="00000600000000000000"/>
                <a:sym typeface="Montserrat" panose="00000600000000000000"/>
              </a:rPr>
              <a:t>COVID19MEXICOTOT" de la Dirección General de Epidemiología de la Secretaría de Salud. Los datos de las jurisdicciones sanitarias fueron generados con base en el archivo CLUES 2020 “ESTABLECIMIENTO_SALUD_202008”.</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None/>
            </a:pPr>
            <a:endParaRPr sz="600">
              <a:latin typeface="Montserrat" panose="00000600000000000000"/>
              <a:ea typeface="Montserrat" panose="00000600000000000000"/>
              <a:cs typeface="Montserrat" panose="00000600000000000000"/>
              <a:sym typeface="Montserrat" panose="00000600000000000000"/>
            </a:endParaRPr>
          </a:p>
          <a:p>
            <a:pPr marL="457200" lvl="0" indent="-266700" algn="l" rtl="0">
              <a:lnSpc>
                <a:spcPct val="115000"/>
              </a:lnSpc>
              <a:spcBef>
                <a:spcPts val="300"/>
              </a:spcBef>
              <a:spcAft>
                <a:spcPts val="0"/>
              </a:spcAft>
              <a:buSzPts val="600"/>
              <a:buFont typeface="Montserrat" panose="00000600000000000000"/>
              <a:buAutoNum type="arabicPeriod" startAt="3"/>
            </a:pPr>
            <a:r>
              <a:rPr lang="en-GB" sz="600">
                <a:latin typeface="Montserrat" panose="00000600000000000000"/>
                <a:ea typeface="Montserrat" panose="00000600000000000000"/>
                <a:cs typeface="Montserrat" panose="00000600000000000000"/>
                <a:sym typeface="Montserrat" panose="00000600000000000000"/>
              </a:rPr>
              <a:t> </a:t>
            </a:r>
            <a:r>
              <a:rPr lang="en-GB" sz="600">
                <a:solidFill>
                  <a:srgbClr val="000000"/>
                </a:solidFill>
                <a:uFill>
                  <a:noFill/>
                </a:uFill>
                <a:latin typeface="Montserrat" panose="00000600000000000000"/>
                <a:ea typeface="Montserrat" panose="00000600000000000000"/>
                <a:cs typeface="Montserrat" panose="00000600000000000000"/>
                <a:sym typeface="Montserrat" panose="00000600000000000000"/>
                <a:hlinkClick r:id="rId1"/>
              </a:rPr>
              <a:t>Marcos A. Capistran</a:t>
            </a:r>
            <a:r>
              <a:rPr lang="en-GB" sz="600">
                <a:solidFill>
                  <a:srgbClr val="000000"/>
                </a:solidFill>
                <a:latin typeface="Montserrat" panose="00000600000000000000"/>
                <a:ea typeface="Montserrat" panose="00000600000000000000"/>
                <a:cs typeface="Montserrat" panose="00000600000000000000"/>
                <a:sym typeface="Montserrat" panose="00000600000000000000"/>
              </a:rPr>
              <a:t>,</a:t>
            </a:r>
            <a:r>
              <a:rPr lang="en-GB" sz="600">
                <a:solidFill>
                  <a:srgbClr val="000000"/>
                </a:solidFill>
                <a:uFill>
                  <a:noFill/>
                </a:uFill>
                <a:latin typeface="Montserrat" panose="00000600000000000000"/>
                <a:ea typeface="Montserrat" panose="00000600000000000000"/>
                <a:cs typeface="Montserrat" panose="00000600000000000000"/>
                <a:sym typeface="Montserrat" panose="00000600000000000000"/>
                <a:hlinkClick r:id="rId2"/>
              </a:rPr>
              <a:t> Antonio Capella</a:t>
            </a:r>
            <a:r>
              <a:rPr lang="en-GB" sz="600">
                <a:solidFill>
                  <a:srgbClr val="000000"/>
                </a:solidFill>
                <a:latin typeface="Montserrat" panose="00000600000000000000"/>
                <a:ea typeface="Montserrat" panose="00000600000000000000"/>
                <a:cs typeface="Montserrat" panose="00000600000000000000"/>
                <a:sym typeface="Montserrat" panose="00000600000000000000"/>
              </a:rPr>
              <a:t>,</a:t>
            </a:r>
            <a:r>
              <a:rPr lang="en-GB" sz="600">
                <a:solidFill>
                  <a:srgbClr val="000000"/>
                </a:solidFill>
                <a:uFill>
                  <a:noFill/>
                </a:uFill>
                <a:latin typeface="Montserrat" panose="00000600000000000000"/>
                <a:ea typeface="Montserrat" panose="00000600000000000000"/>
                <a:cs typeface="Montserrat" panose="00000600000000000000"/>
                <a:sym typeface="Montserrat" panose="00000600000000000000"/>
                <a:hlinkClick r:id="rId3"/>
              </a:rPr>
              <a:t> J. Andres Christen</a:t>
            </a:r>
            <a:r>
              <a:rPr lang="en-GB" sz="600">
                <a:solidFill>
                  <a:srgbClr val="000000"/>
                </a:solidFill>
                <a:latin typeface="Montserrat" panose="00000600000000000000"/>
                <a:ea typeface="Montserrat" panose="00000600000000000000"/>
                <a:cs typeface="Montserrat" panose="00000600000000000000"/>
                <a:sym typeface="Montserrat" panose="00000600000000000000"/>
              </a:rPr>
              <a:t> (</a:t>
            </a:r>
            <a:r>
              <a:rPr lang="en-GB" sz="600">
                <a:latin typeface="Montserrat" panose="00000600000000000000"/>
                <a:ea typeface="Montserrat" panose="00000600000000000000"/>
                <a:cs typeface="Montserrat" panose="00000600000000000000"/>
                <a:sym typeface="Montserrat" panose="00000600000000000000"/>
              </a:rPr>
              <a:t>2020). Forecasting hospital demand during COVID-19 pandemic outbreaks, 21-25.</a:t>
            </a:r>
            <a:endParaRPr sz="11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18"/>
          <p:cNvSpPr txBox="true"/>
          <p:nvPr/>
        </p:nvSpPr>
        <p:spPr>
          <a:xfrm>
            <a:off x="226000" y="1119725"/>
            <a:ext cx="8628300" cy="399000"/>
          </a:xfrm>
          <a:prstGeom prst="rect">
            <a:avLst/>
          </a:prstGeom>
          <a:noFill/>
          <a:ln>
            <a:noFill/>
          </a:ln>
        </p:spPr>
        <p:txBody>
          <a:bodyPr spcFirstLastPara="1" wrap="square" lIns="91425" tIns="45700" rIns="91425" bIns="45700" anchor="ctr" anchorCtr="false">
            <a:noAutofit/>
          </a:bodyPr>
          <a:lstStyle/>
          <a:p>
            <a:pPr marL="0" marR="0" lvl="0" indent="0" algn="l" rtl="0">
              <a:lnSpc>
                <a:spcPct val="100000"/>
              </a:lnSpc>
              <a:spcBef>
                <a:spcPts val="0"/>
              </a:spcBef>
              <a:spcAft>
                <a:spcPts val="0"/>
              </a:spcAft>
              <a:buClr>
                <a:srgbClr val="000000"/>
              </a:buClr>
              <a:buSzPts val="2800"/>
              <a:buFont typeface="Arial"/>
              <a:buNone/>
            </a:pPr>
            <a:r>
              <a:rPr lang="en-GB" sz="2600" i="0" u="none" strike="noStrike" cap="none">
                <a:latin typeface="Montserrat" panose="00000600000000000000"/>
                <a:ea typeface="Montserrat" panose="00000600000000000000"/>
                <a:cs typeface="Montserrat" panose="00000600000000000000"/>
                <a:sym typeface="Montserrat" panose="00000600000000000000"/>
              </a:rPr>
              <a:t>Resultados - Parte I</a:t>
            </a:r>
            <a:endParaRPr sz="2600" i="0" u="none" strike="noStrike" cap="none">
              <a:latin typeface="Montserrat" panose="00000600000000000000"/>
              <a:ea typeface="Montserrat" panose="00000600000000000000"/>
              <a:cs typeface="Montserrat" panose="00000600000000000000"/>
              <a:sym typeface="Montserrat" panose="00000600000000000000"/>
            </a:endParaRPr>
          </a:p>
        </p:txBody>
      </p:sp>
      <p:sp>
        <p:nvSpPr>
          <p:cNvPr id="113" name="Google Shape;113;p18"/>
          <p:cNvSpPr txBox="true"/>
          <p:nvPr>
            <p:ph type="body" idx="4294967295"/>
          </p:nvPr>
        </p:nvSpPr>
        <p:spPr>
          <a:xfrm>
            <a:off x="0" y="1746850"/>
            <a:ext cx="9144000" cy="3396900"/>
          </a:xfrm>
          <a:prstGeom prst="rect">
            <a:avLst/>
          </a:prstGeom>
          <a:noFill/>
          <a:ln>
            <a:noFill/>
          </a:ln>
        </p:spPr>
        <p:txBody>
          <a:bodyPr spcFirstLastPara="1" wrap="square" lIns="400050" tIns="91425" rIns="457200" bIns="91425" anchor="t" anchorCtr="false">
            <a:noAutofit/>
          </a:bodyPr>
          <a:lstStyle/>
          <a:p>
            <a:pPr marL="0" lvl="0" indent="0" algn="l" rtl="0">
              <a:lnSpc>
                <a:spcPct val="115000"/>
              </a:lnSpc>
              <a:spcBef>
                <a:spcPts val="300"/>
              </a:spcBef>
              <a:spcAft>
                <a:spcPts val="0"/>
              </a:spcAft>
              <a:buClr>
                <a:schemeClr val="dk1"/>
              </a:buClr>
              <a:buSzPts val="1100"/>
              <a:buFont typeface="Arial"/>
              <a:buNone/>
            </a:pPr>
            <a:r>
              <a:rPr lang="en-GB" sz="1100">
                <a:latin typeface="Montserrat" panose="00000600000000000000"/>
                <a:ea typeface="Montserrat" panose="00000600000000000000"/>
                <a:cs typeface="Montserrat" panose="00000600000000000000"/>
                <a:sym typeface="Montserrat" panose="00000600000000000000"/>
              </a:rPr>
              <a:t>Conformada por 6 grupos con dos variantes de escala: cortes naturales y cuantiles, en ellos se representa el tiempo promedio entre las siguientes fechas: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120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Síntomas e ingreso</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Ingreso y resultado</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Ingreso y alta</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Ingreso y defunción</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Resultado y alta</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Resultado y defunción</a:t>
            </a:r>
            <a:endParaRPr sz="11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19"/>
          <p:cNvSpPr txBox="true"/>
          <p:nvPr/>
        </p:nvSpPr>
        <p:spPr>
          <a:xfrm>
            <a:off x="0" y="83615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1 - ACCESIBILIDAD HOSPITALARIA</a:t>
            </a: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(escala: cortes naturales)</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Se calcula a partir del</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número de días entre el inicio de síntomas y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el</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ingreso a una unidad médica para ser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evaluado</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Este indicador 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cuantificar la accesibilidad hospitalaria</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y</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contempla diversos factores, entre ellos la facilidad para llegar a una unidad médica, proximidad y comportamiento social.</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p:txBody>
      </p:sp>
      <p:pic>
        <p:nvPicPr>
          <p:cNvPr id="119" name="Google Shape;119;p19" descr="/home/andres/Escritorio/conacyt/201119_AtencionHospitalaria/210804hospitalario/image-maps/1_ingreso_sintomas_todos_Jenks.png1_ingreso_sintomas_todos_Jenks"/>
          <p:cNvPicPr preferRelativeResize="false"/>
          <p:nvPr/>
        </p:nvPicPr>
        <p:blipFill rotWithShape="true">
          <a:blip r:embed="rId1"/>
          <a:srcRect/>
          <a:stretch>
            <a:fillRect/>
          </a:stretch>
        </p:blipFill>
        <p:spPr>
          <a:xfrm>
            <a:off x="3164624" y="836249"/>
            <a:ext cx="5979372" cy="430720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3" name="Shape 123"/>
        <p:cNvGrpSpPr/>
        <p:nvPr/>
      </p:nvGrpSpPr>
      <p:grpSpPr>
        <a:xfrm>
          <a:off x="0" y="0"/>
          <a:ext cx="0" cy="0"/>
          <a:chOff x="0" y="0"/>
          <a:chExt cx="0" cy="0"/>
        </a:xfrm>
      </p:grpSpPr>
      <p:pic>
        <p:nvPicPr>
          <p:cNvPr id="124" name="Google Shape;124;p20" descr="/home/andres/Escritorio/conacyt/201119_AtencionHospitalaria/210804hospitalario/image-maps/1_ingreso_sintomas_todos_Quantile.png1_ingreso_sintomas_todos_Quantile"/>
          <p:cNvPicPr preferRelativeResize="false"/>
          <p:nvPr/>
        </p:nvPicPr>
        <p:blipFill rotWithShape="true">
          <a:blip r:embed="rId1"/>
          <a:srcRect/>
          <a:stretch>
            <a:fillRect/>
          </a:stretch>
        </p:blipFill>
        <p:spPr>
          <a:xfrm>
            <a:off x="3164648" y="836675"/>
            <a:ext cx="5978525"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1 - ACCESIBILIDAD HOSPITALARIA</a:t>
            </a: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(escala: </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cuantiles</a:t>
            </a:r>
            <a:r>
              <a:rPr lang="en-GB"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Se calcula a partir del número de días entre el inicio de síntomas y el ingreso a una unidad médica para ser evaluado. </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pic>
        <p:nvPicPr>
          <p:cNvPr id="130" name="Google Shape;130;p21" descr="/home/andres/Escritorio/conacyt/201119_AtencionHospitalaria/210804hospitalario/image-maps/2_resultado_ingreso_todes_Jenks.png2_resultado_ingreso_todes_Jenks"/>
          <p:cNvPicPr preferRelativeResize="false"/>
          <p:nvPr/>
        </p:nvPicPr>
        <p:blipFill rotWithShape="true">
          <a:blip r:embed="rId1"/>
          <a:srcRect/>
          <a:stretch>
            <a:fillRect/>
          </a:stretch>
        </p:blipFill>
        <p:spPr>
          <a:xfrm>
            <a:off x="3164648" y="835475"/>
            <a:ext cx="5978525"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2 - RESPUESTA HOSPITALARIA</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 calculada mediante 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l número de días entre la fecha de ingreso a una unidad médica y la fecha en que se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confirma</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el resultado de la prueba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Este indicador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permite cuantificar la respuesta hospitalaria</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y</a:t>
            </a:r>
            <a:r>
              <a:rPr lang="en-GB"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rPr>
              <a:t> a</a:t>
            </a:r>
            <a:r>
              <a:rPr lang="en-GB"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confirmaron antes del ingreso a la unidad médica.</a:t>
            </a:r>
            <a:endParaRPr sz="10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pic>
        <p:nvPicPr>
          <p:cNvPr id="136" name="Google Shape;136;p22" descr="/home/andres/Escritorio/conacyt/201119_AtencionHospitalaria/210804hospitalario/image-maps/2_resultado_ingreso_todes_Quantile.png2_resultado_ingreso_todes_Quantile"/>
          <p:cNvPicPr preferRelativeResize="false"/>
          <p:nvPr/>
        </p:nvPicPr>
        <p:blipFill rotWithShape="true">
          <a:blip r:embed="rId1"/>
          <a:srcRect/>
          <a:stretch>
            <a:fillRect/>
          </a:stretch>
        </p:blipFill>
        <p:spPr>
          <a:xfrm>
            <a:off x="3164648" y="835713"/>
            <a:ext cx="5978525"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2 - RESPUESTA HOSPITALARIA</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cuantiles</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t>
            </a: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 calculada mediante 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l número de días entre la fecha de ingreso a una unidad médica y la fecha en que se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confirma</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el resultado de la prueba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Este indicador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permite cuantificar la respuesta hospitalaria</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y</a:t>
            </a:r>
            <a:r>
              <a:rPr lang="en-GB"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rPr>
              <a:t> a</a:t>
            </a:r>
            <a:r>
              <a:rPr lang="en-GB"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confirmaron antes del ingreso a la unidad médica.</a:t>
            </a:r>
            <a:endParaRPr sz="10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12272</Words>
  <Application>WPS Presentation</Application>
  <PresentationFormat/>
  <Paragraphs>276</Paragraphs>
  <Slides>22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SimSun</vt:lpstr>
      <vt:lpstr>Wingdings</vt:lpstr>
      <vt:lpstr>Arial</vt:lpstr>
      <vt:lpstr>DejaVu Sans</vt:lpstr>
      <vt:lpstr>Montserrat</vt:lpstr>
      <vt:lpstr>微软雅黑</vt:lpstr>
      <vt:lpstr>Droid Sans Fallback</vt:lpstr>
      <vt:lpstr>Arial Unicode MS</vt:lpstr>
      <vt:lpstr>Standard Symbols PS</vt:lpstr>
      <vt:lpstr>Tema de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andres</cp:lastModifiedBy>
  <cp:revision>2</cp:revision>
  <dcterms:created xsi:type="dcterms:W3CDTF">2021-08-04T22:20:56Z</dcterms:created>
  <dcterms:modified xsi:type="dcterms:W3CDTF">2021-08-04T22:20:56Z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